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376" r:id="rId2"/>
    <p:sldId id="420" r:id="rId3"/>
    <p:sldId id="421" r:id="rId4"/>
    <p:sldId id="422" r:id="rId5"/>
    <p:sldId id="423" r:id="rId6"/>
    <p:sldId id="424" r:id="rId7"/>
    <p:sldId id="425" r:id="rId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0"/>
      <p:bold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otype Sorts" panose="01010601010101010101" pitchFamily="2" charset="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hipsmart" panose="020B050203020305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A4B67-5E7A-4EB3-8A69-0FF0B43AA1F3}" type="datetimeFigureOut">
              <a:rPr lang="en-US" smtClean="0"/>
              <a:t>2019-04-30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37CC6-E70C-4E4C-A8C1-2C4E992DF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2019-04-30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2019-04-30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Házi feladat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metaball</a:t>
            </a:r>
            <a:r>
              <a:rPr lang="en-US" dirty="0" smtClean="0"/>
              <a:t> ray marching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implicit függvény</a:t>
            </a:r>
          </a:p>
          <a:p>
            <a:pPr lvl="1"/>
            <a:r>
              <a:rPr lang="hu-HU" dirty="0" smtClean="0"/>
              <a:t>mozgóközéppontú radiális bázisfüggvények összege</a:t>
            </a:r>
          </a:p>
          <a:p>
            <a:r>
              <a:rPr lang="hu-HU" dirty="0" smtClean="0"/>
              <a:t>ebben keressük a szintfelületet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hu-HU" dirty="0" smtClean="0"/>
              <a:t>Várt eredmény kb.</a:t>
            </a:r>
            <a:endParaRPr lang="en-US" dirty="0"/>
          </a:p>
        </p:txBody>
      </p:sp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682750"/>
            <a:ext cx="6551613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hu-HU" dirty="0" err="1" smtClean="0"/>
              <a:t>Metaball</a:t>
            </a:r>
            <a:r>
              <a:rPr lang="hu-HU" dirty="0" smtClean="0"/>
              <a:t> implicit egyenlet általában</a:t>
            </a:r>
            <a:endParaRPr lang="en-US" dirty="0"/>
          </a:p>
        </p:txBody>
      </p:sp>
      <p:cxnSp>
        <p:nvCxnSpPr>
          <p:cNvPr id="3076" name="Egyenes összekötő nyíllal 6"/>
          <p:cNvCxnSpPr>
            <a:cxnSpLocks noChangeShapeType="1"/>
          </p:cNvCxnSpPr>
          <p:nvPr/>
        </p:nvCxnSpPr>
        <p:spPr bwMode="auto">
          <a:xfrm flipV="1">
            <a:off x="1584325" y="2349500"/>
            <a:ext cx="0" cy="34194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" name="Egyenes összekötő nyíllal 9"/>
          <p:cNvCxnSpPr>
            <a:cxnSpLocks noChangeShapeType="1"/>
          </p:cNvCxnSpPr>
          <p:nvPr/>
        </p:nvCxnSpPr>
        <p:spPr bwMode="auto">
          <a:xfrm>
            <a:off x="1547813" y="5084763"/>
            <a:ext cx="738028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8" name="Szabadkézi sokszög 12"/>
          <p:cNvSpPr>
            <a:spLocks/>
          </p:cNvSpPr>
          <p:nvPr/>
        </p:nvSpPr>
        <p:spPr bwMode="auto">
          <a:xfrm>
            <a:off x="1908175" y="4843463"/>
            <a:ext cx="2051050" cy="925512"/>
          </a:xfrm>
          <a:custGeom>
            <a:avLst/>
            <a:gdLst>
              <a:gd name="T0" fmla="*/ 0 w 5689600"/>
              <a:gd name="T1" fmla="*/ 331729 h 2566932"/>
              <a:gd name="T2" fmla="*/ 369842 w 5689600"/>
              <a:gd name="T3" fmla="*/ 350 h 2566932"/>
              <a:gd name="T4" fmla="*/ 739810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Szövegdoboz 15"/>
          <p:cNvSpPr txBox="1">
            <a:spLocks noChangeArrowheads="1"/>
          </p:cNvSpPr>
          <p:nvPr/>
        </p:nvSpPr>
        <p:spPr bwMode="auto">
          <a:xfrm>
            <a:off x="8596313" y="4616450"/>
            <a:ext cx="26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t</a:t>
            </a:r>
            <a:endParaRPr lang="en-US" altLang="en-US"/>
          </a:p>
        </p:txBody>
      </p:sp>
      <p:sp>
        <p:nvSpPr>
          <p:cNvPr id="3080" name="Szabadkézi sokszög 10"/>
          <p:cNvSpPr>
            <a:spLocks/>
          </p:cNvSpPr>
          <p:nvPr/>
        </p:nvSpPr>
        <p:spPr bwMode="auto">
          <a:xfrm>
            <a:off x="3240088" y="4837113"/>
            <a:ext cx="2052637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2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" name="Szabadkézi sokszög 11"/>
          <p:cNvSpPr>
            <a:spLocks/>
          </p:cNvSpPr>
          <p:nvPr/>
        </p:nvSpPr>
        <p:spPr bwMode="auto">
          <a:xfrm>
            <a:off x="5545138" y="4843463"/>
            <a:ext cx="2052637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2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Szabadkézi sokszög 13"/>
          <p:cNvSpPr>
            <a:spLocks/>
          </p:cNvSpPr>
          <p:nvPr/>
        </p:nvSpPr>
        <p:spPr bwMode="auto">
          <a:xfrm>
            <a:off x="6048375" y="4837113"/>
            <a:ext cx="2052638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3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" name="Szabadkézi sokszög 14"/>
          <p:cNvSpPr>
            <a:spLocks/>
          </p:cNvSpPr>
          <p:nvPr/>
        </p:nvSpPr>
        <p:spPr bwMode="auto">
          <a:xfrm>
            <a:off x="6570663" y="4837113"/>
            <a:ext cx="2052637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2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084" name="Egyenes összekötő 19"/>
          <p:cNvCxnSpPr>
            <a:cxnSpLocks noChangeShapeType="1"/>
          </p:cNvCxnSpPr>
          <p:nvPr/>
        </p:nvCxnSpPr>
        <p:spPr bwMode="auto">
          <a:xfrm>
            <a:off x="3240088" y="2097088"/>
            <a:ext cx="0" cy="44275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Egyenes összekötő 21"/>
          <p:cNvCxnSpPr>
            <a:cxnSpLocks noChangeShapeType="1"/>
          </p:cNvCxnSpPr>
          <p:nvPr/>
        </p:nvCxnSpPr>
        <p:spPr bwMode="auto">
          <a:xfrm>
            <a:off x="3959225" y="2097088"/>
            <a:ext cx="0" cy="44275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Egyenes összekötő 22"/>
          <p:cNvCxnSpPr>
            <a:cxnSpLocks noChangeShapeType="1"/>
          </p:cNvCxnSpPr>
          <p:nvPr/>
        </p:nvCxnSpPr>
        <p:spPr bwMode="auto">
          <a:xfrm>
            <a:off x="6048375" y="2097088"/>
            <a:ext cx="0" cy="44275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Egyenes összekötő 23"/>
          <p:cNvCxnSpPr>
            <a:cxnSpLocks noChangeShapeType="1"/>
          </p:cNvCxnSpPr>
          <p:nvPr/>
        </p:nvCxnSpPr>
        <p:spPr bwMode="auto">
          <a:xfrm>
            <a:off x="6551613" y="2097088"/>
            <a:ext cx="0" cy="44275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Egyenes összekötő 24"/>
          <p:cNvCxnSpPr>
            <a:cxnSpLocks noChangeShapeType="1"/>
          </p:cNvCxnSpPr>
          <p:nvPr/>
        </p:nvCxnSpPr>
        <p:spPr bwMode="auto">
          <a:xfrm>
            <a:off x="7559675" y="2060575"/>
            <a:ext cx="0" cy="442912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Egyenes összekötő 25"/>
          <p:cNvCxnSpPr>
            <a:cxnSpLocks noChangeShapeType="1"/>
          </p:cNvCxnSpPr>
          <p:nvPr/>
        </p:nvCxnSpPr>
        <p:spPr bwMode="auto">
          <a:xfrm>
            <a:off x="8101013" y="2024063"/>
            <a:ext cx="0" cy="442912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Szabadkézi sokszög 27"/>
          <p:cNvSpPr>
            <a:spLocks/>
          </p:cNvSpPr>
          <p:nvPr/>
        </p:nvSpPr>
        <p:spPr bwMode="auto">
          <a:xfrm>
            <a:off x="1912938" y="3814763"/>
            <a:ext cx="6880225" cy="1960562"/>
          </a:xfrm>
          <a:custGeom>
            <a:avLst/>
            <a:gdLst>
              <a:gd name="T0" fmla="*/ 0 w 6880860"/>
              <a:gd name="T1" fmla="*/ 1952943 h 1960918"/>
              <a:gd name="T2" fmla="*/ 1020986 w 6880860"/>
              <a:gd name="T3" fmla="*/ 1038709 h 1960918"/>
              <a:gd name="T4" fmla="*/ 1333377 w 6880860"/>
              <a:gd name="T5" fmla="*/ 1297743 h 1960918"/>
              <a:gd name="T6" fmla="*/ 2041971 w 6880860"/>
              <a:gd name="T7" fmla="*/ 1252031 h 1960918"/>
              <a:gd name="T8" fmla="*/ 2339124 w 6880860"/>
              <a:gd name="T9" fmla="*/ 1015854 h 1960918"/>
              <a:gd name="T10" fmla="*/ 3360110 w 6880860"/>
              <a:gd name="T11" fmla="*/ 1952943 h 1960918"/>
              <a:gd name="T12" fmla="*/ 3657262 w 6880860"/>
              <a:gd name="T13" fmla="*/ 1945325 h 1960918"/>
              <a:gd name="T14" fmla="*/ 4137278 w 6880860"/>
              <a:gd name="T15" fmla="*/ 1564394 h 1960918"/>
              <a:gd name="T16" fmla="*/ 4640152 w 6880860"/>
              <a:gd name="T17" fmla="*/ 573974 h 1960918"/>
              <a:gd name="T18" fmla="*/ 4927178 w 6880860"/>
              <a:gd name="T19" fmla="*/ 81996 h 1960918"/>
              <a:gd name="T20" fmla="*/ 5179182 w 6880860"/>
              <a:gd name="T21" fmla="*/ 81995 h 1960918"/>
              <a:gd name="T22" fmla="*/ 5431187 w 6880860"/>
              <a:gd name="T23" fmla="*/ 117994 h 1960918"/>
              <a:gd name="T24" fmla="*/ 5645899 w 6880860"/>
              <a:gd name="T25" fmla="*/ 650160 h 1960918"/>
              <a:gd name="T26" fmla="*/ 6187201 w 6880860"/>
              <a:gd name="T27" fmla="*/ 1593890 h 1960918"/>
              <a:gd name="T28" fmla="*/ 6712601 w 6880860"/>
              <a:gd name="T29" fmla="*/ 1960562 h 1960918"/>
              <a:gd name="T30" fmla="*/ 6880225 w 6880860"/>
              <a:gd name="T31" fmla="*/ 1960562 h 19609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880860"/>
              <a:gd name="T49" fmla="*/ 0 h 1960918"/>
              <a:gd name="T50" fmla="*/ 6880860 w 6880860"/>
              <a:gd name="T51" fmla="*/ 1960918 h 196091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880860" h="1960918">
                <a:moveTo>
                  <a:pt x="0" y="1953298"/>
                </a:moveTo>
                <a:cubicBezTo>
                  <a:pt x="497651" y="1870520"/>
                  <a:pt x="628878" y="1055366"/>
                  <a:pt x="1021080" y="1038898"/>
                </a:cubicBezTo>
                <a:cubicBezTo>
                  <a:pt x="1190423" y="1048573"/>
                  <a:pt x="1225552" y="1164144"/>
                  <a:pt x="1333500" y="1297978"/>
                </a:cubicBezTo>
                <a:cubicBezTo>
                  <a:pt x="1484233" y="1519871"/>
                  <a:pt x="1849554" y="1478723"/>
                  <a:pt x="2042160" y="1252258"/>
                </a:cubicBezTo>
                <a:cubicBezTo>
                  <a:pt x="2173027" y="1135567"/>
                  <a:pt x="2181841" y="1024122"/>
                  <a:pt x="2339340" y="1016038"/>
                </a:cubicBezTo>
                <a:cubicBezTo>
                  <a:pt x="2699445" y="1013294"/>
                  <a:pt x="2852939" y="1929104"/>
                  <a:pt x="3360420" y="1953298"/>
                </a:cubicBezTo>
                <a:cubicBezTo>
                  <a:pt x="3515179" y="1947336"/>
                  <a:pt x="3416439" y="1953933"/>
                  <a:pt x="3657600" y="1945678"/>
                </a:cubicBezTo>
                <a:cubicBezTo>
                  <a:pt x="3828130" y="1939646"/>
                  <a:pt x="4039229" y="1695450"/>
                  <a:pt x="4137660" y="1564678"/>
                </a:cubicBezTo>
                <a:cubicBezTo>
                  <a:pt x="4359806" y="1293811"/>
                  <a:pt x="4508918" y="821189"/>
                  <a:pt x="4640580" y="574078"/>
                </a:cubicBezTo>
                <a:cubicBezTo>
                  <a:pt x="4772242" y="326967"/>
                  <a:pt x="4837785" y="164022"/>
                  <a:pt x="4927632" y="82011"/>
                </a:cubicBezTo>
                <a:cubicBezTo>
                  <a:pt x="5017479" y="0"/>
                  <a:pt x="5095651" y="76009"/>
                  <a:pt x="5179660" y="82010"/>
                </a:cubicBezTo>
                <a:cubicBezTo>
                  <a:pt x="5263669" y="88011"/>
                  <a:pt x="5353895" y="23304"/>
                  <a:pt x="5431688" y="118015"/>
                </a:cubicBezTo>
                <a:cubicBezTo>
                  <a:pt x="5509481" y="212726"/>
                  <a:pt x="5520406" y="404251"/>
                  <a:pt x="5646420" y="650278"/>
                </a:cubicBezTo>
                <a:cubicBezTo>
                  <a:pt x="5772434" y="896305"/>
                  <a:pt x="6083026" y="1437990"/>
                  <a:pt x="6187772" y="1594179"/>
                </a:cubicBezTo>
                <a:cubicBezTo>
                  <a:pt x="6287776" y="1725174"/>
                  <a:pt x="6504360" y="1927015"/>
                  <a:pt x="6713220" y="1960918"/>
                </a:cubicBezTo>
                <a:cubicBezTo>
                  <a:pt x="6774498" y="1957108"/>
                  <a:pt x="6767195" y="1957109"/>
                  <a:pt x="6880860" y="1960918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9" name="Egyenes összekötő 28"/>
          <p:cNvCxnSpPr>
            <a:cxnSpLocks noChangeShapeType="1"/>
          </p:cNvCxnSpPr>
          <p:nvPr/>
        </p:nvCxnSpPr>
        <p:spPr bwMode="auto">
          <a:xfrm flipH="1">
            <a:off x="1438275" y="5773738"/>
            <a:ext cx="77057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Szövegdoboz 32"/>
          <p:cNvSpPr txBox="1">
            <a:spLocks noChangeArrowheads="1"/>
          </p:cNvSpPr>
          <p:nvPr/>
        </p:nvSpPr>
        <p:spPr bwMode="auto">
          <a:xfrm>
            <a:off x="684213" y="5373688"/>
            <a:ext cx="5095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-A</a:t>
            </a:r>
            <a:endParaRPr lang="en-US" altLang="en-US"/>
          </a:p>
        </p:txBody>
      </p:sp>
      <p:graphicFrame>
        <p:nvGraphicFramePr>
          <p:cNvPr id="34" name="Object 2"/>
          <p:cNvGraphicFramePr>
            <a:graphicFrameLocks noChangeAspect="1"/>
          </p:cNvGraphicFramePr>
          <p:nvPr/>
        </p:nvGraphicFramePr>
        <p:xfrm>
          <a:off x="2103438" y="2425700"/>
          <a:ext cx="5637212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2095200" imgH="279360" progId="Equation.3">
                  <p:embed/>
                </p:oleObj>
              </mc:Choice>
              <mc:Fallback>
                <p:oleObj name="Equation" r:id="rId3" imgW="20952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2425700"/>
                        <a:ext cx="5637212" cy="7508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3" name="Szövegdoboz 21"/>
          <p:cNvSpPr txBox="1">
            <a:spLocks noChangeArrowheads="1"/>
          </p:cNvSpPr>
          <p:nvPr/>
        </p:nvSpPr>
        <p:spPr bwMode="auto">
          <a:xfrm>
            <a:off x="1692275" y="24209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f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0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hu-HU" i="1" dirty="0" smtClean="0"/>
              <a:t>2 </a:t>
            </a:r>
            <a:r>
              <a:rPr lang="hu-HU" i="1" dirty="0" err="1" smtClean="0"/>
              <a:t>metaball</a:t>
            </a:r>
            <a:r>
              <a:rPr lang="hu-HU" i="1" dirty="0" smtClean="0"/>
              <a:t>: A</a:t>
            </a:r>
            <a:r>
              <a:rPr lang="hu-HU" dirty="0" smtClean="0"/>
              <a:t> szintérték hatása</a:t>
            </a:r>
            <a:endParaRPr lang="en-US" dirty="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3240088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700213"/>
            <a:ext cx="3240087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49725"/>
            <a:ext cx="3263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149725"/>
            <a:ext cx="3263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149725"/>
            <a:ext cx="3263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5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hu-HU" dirty="0" smtClean="0"/>
              <a:t>Lehetséges </a:t>
            </a:r>
            <a:r>
              <a:rPr lang="hu-HU" dirty="0" err="1" smtClean="0"/>
              <a:t>metaball-súlyfüggvények</a:t>
            </a:r>
            <a:endParaRPr lang="en-US" dirty="0"/>
          </a:p>
        </p:txBody>
      </p:sp>
      <p:sp>
        <p:nvSpPr>
          <p:cNvPr id="3" name="Tartalom helye 4"/>
          <p:cNvSpPr txBox="1">
            <a:spLocks/>
          </p:cNvSpPr>
          <p:nvPr/>
        </p:nvSpPr>
        <p:spPr bwMode="auto">
          <a:xfrm>
            <a:off x="493713" y="1916113"/>
            <a:ext cx="3919537" cy="4826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/>
            </a:pPr>
            <a:r>
              <a:rPr lang="hu-HU" sz="3200" kern="0">
                <a:latin typeface="+mn-lt"/>
              </a:rPr>
              <a:t>Blinn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  <a:defRPr/>
            </a:pPr>
            <a:endParaRPr lang="hu-HU" sz="32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/>
            </a:pPr>
            <a:r>
              <a:rPr lang="hu-HU" sz="3200" kern="0">
                <a:latin typeface="+mn-lt"/>
              </a:rPr>
              <a:t>Perlin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/>
            </a:pPr>
            <a:endParaRPr lang="hu-HU" sz="32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/>
            </a:pPr>
            <a:endParaRPr lang="hu-HU" sz="32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/>
            </a:pPr>
            <a:r>
              <a:rPr lang="hu-HU" sz="3200" kern="0">
                <a:latin typeface="+mn-lt"/>
              </a:rPr>
              <a:t>Wyvill</a:t>
            </a:r>
            <a:endParaRPr lang="en-US" sz="3200" kern="0" dirty="0">
              <a:latin typeface="+mn-lt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693738" y="5502275"/>
          <a:ext cx="5030787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3" imgW="1866600" imgH="393480" progId="Equation.3">
                  <p:embed/>
                </p:oleObj>
              </mc:Choice>
              <mc:Fallback>
                <p:oleObj name="Equation" r:id="rId3" imgW="1866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5502275"/>
                        <a:ext cx="5030787" cy="10588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2508250" y="2060575"/>
          <a:ext cx="18478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5" imgW="685800" imgH="393480" progId="Equation.3">
                  <p:embed/>
                </p:oleObj>
              </mc:Choice>
              <mc:Fallback>
                <p:oleObj name="Equation" r:id="rId5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2060575"/>
                        <a:ext cx="1847850" cy="10572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3"/>
          <p:cNvGraphicFramePr>
            <a:graphicFrameLocks noChangeAspect="1"/>
          </p:cNvGraphicFramePr>
          <p:nvPr/>
        </p:nvGraphicFramePr>
        <p:xfrm>
          <a:off x="744538" y="3968750"/>
          <a:ext cx="475773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7" imgW="1765080" imgH="253800" progId="Equation.3">
                  <p:embed/>
                </p:oleObj>
              </mc:Choice>
              <mc:Fallback>
                <p:oleObj name="Equation" r:id="rId7" imgW="1765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3968750"/>
                        <a:ext cx="4757737" cy="6826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4" name="Egyenes összekötő nyíllal 8"/>
          <p:cNvCxnSpPr>
            <a:cxnSpLocks noChangeShapeType="1"/>
          </p:cNvCxnSpPr>
          <p:nvPr/>
        </p:nvCxnSpPr>
        <p:spPr bwMode="auto">
          <a:xfrm flipV="1">
            <a:off x="6180138" y="1989138"/>
            <a:ext cx="0" cy="19446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5" name="Egyenes összekötő nyíllal 9"/>
          <p:cNvCxnSpPr>
            <a:cxnSpLocks noChangeShapeType="1"/>
          </p:cNvCxnSpPr>
          <p:nvPr/>
        </p:nvCxnSpPr>
        <p:spPr bwMode="auto">
          <a:xfrm>
            <a:off x="4356100" y="3933825"/>
            <a:ext cx="424815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6" name="Szabadkézi sokszög 10"/>
          <p:cNvSpPr>
            <a:spLocks/>
          </p:cNvSpPr>
          <p:nvPr/>
        </p:nvSpPr>
        <p:spPr bwMode="auto">
          <a:xfrm>
            <a:off x="4541838" y="2473325"/>
            <a:ext cx="3275012" cy="1460500"/>
          </a:xfrm>
          <a:custGeom>
            <a:avLst/>
            <a:gdLst>
              <a:gd name="T0" fmla="*/ 0 w 5689600"/>
              <a:gd name="T1" fmla="*/ 824952 h 2566932"/>
              <a:gd name="T2" fmla="*/ 942388 w 5689600"/>
              <a:gd name="T3" fmla="*/ 871 h 2566932"/>
              <a:gd name="T4" fmla="*/ 1885097 w 5689600"/>
              <a:gd name="T5" fmla="*/ 830179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7" name="Szövegdoboz 11"/>
          <p:cNvSpPr txBox="1">
            <a:spLocks noChangeArrowheads="1"/>
          </p:cNvSpPr>
          <p:nvPr/>
        </p:nvSpPr>
        <p:spPr bwMode="auto">
          <a:xfrm>
            <a:off x="8172450" y="3500438"/>
            <a:ext cx="16986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r</a:t>
            </a:r>
            <a:endParaRPr lang="en-US" altLang="en-US"/>
          </a:p>
        </p:txBody>
      </p:sp>
      <p:sp>
        <p:nvSpPr>
          <p:cNvPr id="4108" name="Szövegdoboz 11"/>
          <p:cNvSpPr txBox="1">
            <a:spLocks noChangeArrowheads="1"/>
          </p:cNvSpPr>
          <p:nvPr/>
        </p:nvSpPr>
        <p:spPr bwMode="auto">
          <a:xfrm>
            <a:off x="5795963" y="4076700"/>
            <a:ext cx="29003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 sz="3200"/>
              <a:t>ha r </a:t>
            </a:r>
            <a:r>
              <a:rPr lang="en-US" altLang="en-US" sz="3200"/>
              <a:t>&gt; 1, akkor 0</a:t>
            </a:r>
          </a:p>
        </p:txBody>
      </p:sp>
      <p:sp>
        <p:nvSpPr>
          <p:cNvPr id="4109" name="Szövegdoboz 12"/>
          <p:cNvSpPr txBox="1">
            <a:spLocks noChangeArrowheads="1"/>
          </p:cNvSpPr>
          <p:nvPr/>
        </p:nvSpPr>
        <p:spPr bwMode="auto">
          <a:xfrm>
            <a:off x="5848350" y="5732463"/>
            <a:ext cx="29003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 sz="3200"/>
              <a:t>ha r </a:t>
            </a:r>
            <a:r>
              <a:rPr lang="en-US" altLang="en-US" sz="3200"/>
              <a:t>&gt; 1, akkor 0</a:t>
            </a:r>
          </a:p>
        </p:txBody>
      </p:sp>
      <p:graphicFrame>
        <p:nvGraphicFramePr>
          <p:cNvPr id="34" name="Object 2"/>
          <p:cNvGraphicFramePr>
            <a:graphicFrameLocks noChangeAspect="1"/>
          </p:cNvGraphicFramePr>
          <p:nvPr/>
        </p:nvGraphicFramePr>
        <p:xfrm>
          <a:off x="6588125" y="1844675"/>
          <a:ext cx="2459038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9" imgW="914400" imgH="279360" progId="Equation.3">
                  <p:embed/>
                </p:oleObj>
              </mc:Choice>
              <mc:Fallback>
                <p:oleObj name="Equation" r:id="rId9" imgW="914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844675"/>
                        <a:ext cx="2459038" cy="7508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0" name="Szövegdoboz 14"/>
          <p:cNvSpPr txBox="1">
            <a:spLocks noChangeArrowheads="1"/>
          </p:cNvSpPr>
          <p:nvPr/>
        </p:nvSpPr>
        <p:spPr bwMode="auto">
          <a:xfrm>
            <a:off x="6227763" y="2060575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f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7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hu-HU" dirty="0" smtClean="0"/>
              <a:t>Ray </a:t>
            </a:r>
            <a:r>
              <a:rPr lang="hu-HU" dirty="0" err="1" smtClean="0"/>
              <a:t>marching</a:t>
            </a:r>
            <a:endParaRPr lang="en-US" dirty="0"/>
          </a:p>
        </p:txBody>
      </p:sp>
      <p:cxnSp>
        <p:nvCxnSpPr>
          <p:cNvPr id="25603" name="Egyenes összekötő nyíllal 2"/>
          <p:cNvCxnSpPr>
            <a:cxnSpLocks noChangeShapeType="1"/>
          </p:cNvCxnSpPr>
          <p:nvPr/>
        </p:nvCxnSpPr>
        <p:spPr bwMode="auto">
          <a:xfrm flipV="1">
            <a:off x="1219200" y="4184650"/>
            <a:ext cx="0" cy="22320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4" name="Egyenes összekötő nyíllal 3"/>
          <p:cNvCxnSpPr>
            <a:cxnSpLocks noChangeShapeType="1"/>
          </p:cNvCxnSpPr>
          <p:nvPr/>
        </p:nvCxnSpPr>
        <p:spPr bwMode="auto">
          <a:xfrm>
            <a:off x="1042988" y="5827713"/>
            <a:ext cx="7556500" cy="63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5" name="Szabadkézi sokszög 4"/>
          <p:cNvSpPr>
            <a:spLocks/>
          </p:cNvSpPr>
          <p:nvPr/>
        </p:nvSpPr>
        <p:spPr bwMode="auto">
          <a:xfrm>
            <a:off x="1722438" y="5949950"/>
            <a:ext cx="1554162" cy="466725"/>
          </a:xfrm>
          <a:custGeom>
            <a:avLst/>
            <a:gdLst>
              <a:gd name="T0" fmla="*/ 0 w 5689600"/>
              <a:gd name="T1" fmla="*/ 84566 h 2566932"/>
              <a:gd name="T2" fmla="*/ 212083 w 5689600"/>
              <a:gd name="T3" fmla="*/ 89 h 2566932"/>
              <a:gd name="T4" fmla="*/ 424239 w 5689600"/>
              <a:gd name="T5" fmla="*/ 85102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Szövegdoboz 5"/>
          <p:cNvSpPr txBox="1">
            <a:spLocks noChangeArrowheads="1"/>
          </p:cNvSpPr>
          <p:nvPr/>
        </p:nvSpPr>
        <p:spPr bwMode="auto">
          <a:xfrm>
            <a:off x="8267700" y="5949950"/>
            <a:ext cx="26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t</a:t>
            </a:r>
            <a:endParaRPr lang="en-US" altLang="en-US"/>
          </a:p>
        </p:txBody>
      </p:sp>
      <p:sp>
        <p:nvSpPr>
          <p:cNvPr id="25607" name="Szabadkézi sokszög 7"/>
          <p:cNvSpPr>
            <a:spLocks/>
          </p:cNvSpPr>
          <p:nvPr/>
        </p:nvSpPr>
        <p:spPr bwMode="auto">
          <a:xfrm>
            <a:off x="2663825" y="5949950"/>
            <a:ext cx="1481138" cy="460375"/>
          </a:xfrm>
          <a:custGeom>
            <a:avLst/>
            <a:gdLst>
              <a:gd name="T0" fmla="*/ 0 w 5689600"/>
              <a:gd name="T1" fmla="*/ 82278 h 2566932"/>
              <a:gd name="T2" fmla="*/ 192747 w 5689600"/>
              <a:gd name="T3" fmla="*/ 87 h 2566932"/>
              <a:gd name="T4" fmla="*/ 385560 w 5689600"/>
              <a:gd name="T5" fmla="*/ 82799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Szabadkézi sokszög 8"/>
          <p:cNvSpPr>
            <a:spLocks/>
          </p:cNvSpPr>
          <p:nvPr/>
        </p:nvSpPr>
        <p:spPr bwMode="auto">
          <a:xfrm>
            <a:off x="5180013" y="5491163"/>
            <a:ext cx="2052637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2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Szabadkézi sokszög 9"/>
          <p:cNvSpPr>
            <a:spLocks/>
          </p:cNvSpPr>
          <p:nvPr/>
        </p:nvSpPr>
        <p:spPr bwMode="auto">
          <a:xfrm>
            <a:off x="5683250" y="5484813"/>
            <a:ext cx="2052638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3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Szabadkézi sokszög 10"/>
          <p:cNvSpPr>
            <a:spLocks/>
          </p:cNvSpPr>
          <p:nvPr/>
        </p:nvSpPr>
        <p:spPr bwMode="auto">
          <a:xfrm>
            <a:off x="6205538" y="5484813"/>
            <a:ext cx="2052637" cy="925512"/>
          </a:xfrm>
          <a:custGeom>
            <a:avLst/>
            <a:gdLst>
              <a:gd name="T0" fmla="*/ 0 w 5689600"/>
              <a:gd name="T1" fmla="*/ 331729 h 2566932"/>
              <a:gd name="T2" fmla="*/ 370128 w 5689600"/>
              <a:gd name="T3" fmla="*/ 350 h 2566932"/>
              <a:gd name="T4" fmla="*/ 740382 w 5689600"/>
              <a:gd name="T5" fmla="*/ 333831 h 2566932"/>
              <a:gd name="T6" fmla="*/ 0 60000 65536"/>
              <a:gd name="T7" fmla="*/ 0 60000 65536"/>
              <a:gd name="T8" fmla="*/ 0 60000 65536"/>
              <a:gd name="T9" fmla="*/ 0 w 5689600"/>
              <a:gd name="T10" fmla="*/ 0 h 2566932"/>
              <a:gd name="T11" fmla="*/ 5689600 w 5689600"/>
              <a:gd name="T12" fmla="*/ 2566932 h 25669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9600" h="2566932">
                <a:moveTo>
                  <a:pt x="0" y="2550772"/>
                </a:moveTo>
                <a:cubicBezTo>
                  <a:pt x="1268434" y="2540474"/>
                  <a:pt x="1896049" y="0"/>
                  <a:pt x="2844316" y="2693"/>
                </a:cubicBezTo>
                <a:cubicBezTo>
                  <a:pt x="3792583" y="5386"/>
                  <a:pt x="4245277" y="2558418"/>
                  <a:pt x="5689600" y="2566932"/>
                </a:cubicBezTo>
              </a:path>
            </a:pathLst>
          </a:cu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Szabadkézi sokszög 11"/>
          <p:cNvSpPr>
            <a:spLocks/>
          </p:cNvSpPr>
          <p:nvPr/>
        </p:nvSpPr>
        <p:spPr bwMode="auto">
          <a:xfrm>
            <a:off x="1547813" y="4462463"/>
            <a:ext cx="6880225" cy="1962150"/>
          </a:xfrm>
          <a:custGeom>
            <a:avLst/>
            <a:gdLst>
              <a:gd name="T0" fmla="*/ 0 w 6880860"/>
              <a:gd name="T1" fmla="*/ 1954525 h 1960918"/>
              <a:gd name="T2" fmla="*/ 936018 w 6880860"/>
              <a:gd name="T3" fmla="*/ 1494459 h 1960918"/>
              <a:gd name="T4" fmla="*/ 1404027 w 6880860"/>
              <a:gd name="T5" fmla="*/ 1545291 h 1960918"/>
              <a:gd name="T6" fmla="*/ 1836035 w 6880860"/>
              <a:gd name="T7" fmla="*/ 1487099 h 1960918"/>
              <a:gd name="T8" fmla="*/ 2596965 w 6880860"/>
              <a:gd name="T9" fmla="*/ 1949055 h 1960918"/>
              <a:gd name="T10" fmla="*/ 3360110 w 6880860"/>
              <a:gd name="T11" fmla="*/ 1954525 h 1960918"/>
              <a:gd name="T12" fmla="*/ 3657262 w 6880860"/>
              <a:gd name="T13" fmla="*/ 1946900 h 1960918"/>
              <a:gd name="T14" fmla="*/ 4137278 w 6880860"/>
              <a:gd name="T15" fmla="*/ 1565661 h 1960918"/>
              <a:gd name="T16" fmla="*/ 4640152 w 6880860"/>
              <a:gd name="T17" fmla="*/ 574439 h 1960918"/>
              <a:gd name="T18" fmla="*/ 4927178 w 6880860"/>
              <a:gd name="T19" fmla="*/ 82063 h 1960918"/>
              <a:gd name="T20" fmla="*/ 5179182 w 6880860"/>
              <a:gd name="T21" fmla="*/ 82062 h 1960918"/>
              <a:gd name="T22" fmla="*/ 5431187 w 6880860"/>
              <a:gd name="T23" fmla="*/ 118089 h 1960918"/>
              <a:gd name="T24" fmla="*/ 5645899 w 6880860"/>
              <a:gd name="T25" fmla="*/ 650687 h 1960918"/>
              <a:gd name="T26" fmla="*/ 6187201 w 6880860"/>
              <a:gd name="T27" fmla="*/ 1595181 h 1960918"/>
              <a:gd name="T28" fmla="*/ 6712601 w 6880860"/>
              <a:gd name="T29" fmla="*/ 1962150 h 1960918"/>
              <a:gd name="T30" fmla="*/ 6880225 w 6880860"/>
              <a:gd name="T31" fmla="*/ 1962150 h 19609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880860"/>
              <a:gd name="T49" fmla="*/ 0 h 1960918"/>
              <a:gd name="T50" fmla="*/ 6880860 w 6880860"/>
              <a:gd name="T51" fmla="*/ 1960918 h 196091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880860" h="1960918">
                <a:moveTo>
                  <a:pt x="0" y="1953298"/>
                </a:moveTo>
                <a:cubicBezTo>
                  <a:pt x="680843" y="1946048"/>
                  <a:pt x="652834" y="1491557"/>
                  <a:pt x="936104" y="1493521"/>
                </a:cubicBezTo>
                <a:cubicBezTo>
                  <a:pt x="1105447" y="1503196"/>
                  <a:pt x="1216860" y="1551758"/>
                  <a:pt x="1404156" y="1544321"/>
                </a:cubicBezTo>
                <a:cubicBezTo>
                  <a:pt x="1565440" y="1548305"/>
                  <a:pt x="1761854" y="1503734"/>
                  <a:pt x="1836204" y="1486165"/>
                </a:cubicBezTo>
                <a:cubicBezTo>
                  <a:pt x="2194495" y="1485137"/>
                  <a:pt x="2091653" y="1925063"/>
                  <a:pt x="2597204" y="1947831"/>
                </a:cubicBezTo>
                <a:cubicBezTo>
                  <a:pt x="2957309" y="1945087"/>
                  <a:pt x="2852939" y="1929104"/>
                  <a:pt x="3360420" y="1953298"/>
                </a:cubicBezTo>
                <a:cubicBezTo>
                  <a:pt x="3515179" y="1947336"/>
                  <a:pt x="3416439" y="1953933"/>
                  <a:pt x="3657600" y="1945678"/>
                </a:cubicBezTo>
                <a:cubicBezTo>
                  <a:pt x="3828130" y="1939646"/>
                  <a:pt x="4039229" y="1695450"/>
                  <a:pt x="4137660" y="1564678"/>
                </a:cubicBezTo>
                <a:cubicBezTo>
                  <a:pt x="4359806" y="1293811"/>
                  <a:pt x="4508918" y="821189"/>
                  <a:pt x="4640580" y="574078"/>
                </a:cubicBezTo>
                <a:cubicBezTo>
                  <a:pt x="4772242" y="326967"/>
                  <a:pt x="4837785" y="164022"/>
                  <a:pt x="4927632" y="82011"/>
                </a:cubicBezTo>
                <a:cubicBezTo>
                  <a:pt x="5017479" y="0"/>
                  <a:pt x="5095651" y="76009"/>
                  <a:pt x="5179660" y="82010"/>
                </a:cubicBezTo>
                <a:cubicBezTo>
                  <a:pt x="5263669" y="88011"/>
                  <a:pt x="5353895" y="23304"/>
                  <a:pt x="5431688" y="118015"/>
                </a:cubicBezTo>
                <a:cubicBezTo>
                  <a:pt x="5509481" y="212726"/>
                  <a:pt x="5520406" y="404251"/>
                  <a:pt x="5646420" y="650278"/>
                </a:cubicBezTo>
                <a:cubicBezTo>
                  <a:pt x="5772434" y="896305"/>
                  <a:pt x="6083026" y="1437990"/>
                  <a:pt x="6187772" y="1594179"/>
                </a:cubicBezTo>
                <a:cubicBezTo>
                  <a:pt x="6287776" y="1725174"/>
                  <a:pt x="6504360" y="1927015"/>
                  <a:pt x="6713220" y="1960918"/>
                </a:cubicBezTo>
                <a:cubicBezTo>
                  <a:pt x="6774498" y="1957108"/>
                  <a:pt x="6767195" y="1957109"/>
                  <a:pt x="6880860" y="1960918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12" name="Csoportba foglalás 27"/>
          <p:cNvGrpSpPr>
            <a:grpSpLocks/>
          </p:cNvGrpSpPr>
          <p:nvPr/>
        </p:nvGrpSpPr>
        <p:grpSpPr bwMode="auto">
          <a:xfrm>
            <a:off x="220663" y="5373688"/>
            <a:ext cx="833437" cy="820737"/>
            <a:chOff x="220449" y="6037263"/>
            <a:chExt cx="833438" cy="820737"/>
          </a:xfrm>
        </p:grpSpPr>
        <p:sp>
          <p:nvSpPr>
            <p:cNvPr id="25661" name="Line 13"/>
            <p:cNvSpPr>
              <a:spLocks noChangeShapeType="1"/>
            </p:cNvSpPr>
            <p:nvPr/>
          </p:nvSpPr>
          <p:spPr bwMode="auto">
            <a:xfrm flipV="1">
              <a:off x="220449" y="6218238"/>
              <a:ext cx="628650" cy="239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2" name="Line 14"/>
            <p:cNvSpPr>
              <a:spLocks noChangeShapeType="1"/>
            </p:cNvSpPr>
            <p:nvPr/>
          </p:nvSpPr>
          <p:spPr bwMode="auto">
            <a:xfrm>
              <a:off x="220449" y="6457950"/>
              <a:ext cx="628650" cy="239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3" name="Oval 15"/>
            <p:cNvSpPr>
              <a:spLocks noChangeArrowheads="1"/>
            </p:cNvSpPr>
            <p:nvPr/>
          </p:nvSpPr>
          <p:spPr bwMode="auto">
            <a:xfrm>
              <a:off x="703049" y="6257925"/>
              <a:ext cx="193675" cy="400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64" name="Oval 16"/>
            <p:cNvSpPr>
              <a:spLocks noChangeArrowheads="1"/>
            </p:cNvSpPr>
            <p:nvPr/>
          </p:nvSpPr>
          <p:spPr bwMode="auto">
            <a:xfrm>
              <a:off x="799887" y="6337300"/>
              <a:ext cx="96837" cy="2397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65" name="Freeform 17"/>
            <p:cNvSpPr>
              <a:spLocks/>
            </p:cNvSpPr>
            <p:nvPr/>
          </p:nvSpPr>
          <p:spPr bwMode="auto">
            <a:xfrm>
              <a:off x="799887" y="6057900"/>
              <a:ext cx="146050" cy="160338"/>
            </a:xfrm>
            <a:custGeom>
              <a:avLst/>
              <a:gdLst>
                <a:gd name="T0" fmla="*/ 0 w 144"/>
                <a:gd name="T1" fmla="*/ 2147483647 h 192"/>
                <a:gd name="T2" fmla="*/ 2147483647 w 144"/>
                <a:gd name="T3" fmla="*/ 2147483647 h 192"/>
                <a:gd name="T4" fmla="*/ 2147483647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6" name="Freeform 18"/>
            <p:cNvSpPr>
              <a:spLocks/>
            </p:cNvSpPr>
            <p:nvPr/>
          </p:nvSpPr>
          <p:spPr bwMode="auto">
            <a:xfrm>
              <a:off x="849099" y="6088063"/>
              <a:ext cx="193675" cy="130175"/>
            </a:xfrm>
            <a:custGeom>
              <a:avLst/>
              <a:gdLst>
                <a:gd name="T0" fmla="*/ 0 w 192"/>
                <a:gd name="T1" fmla="*/ 2147483647 h 156"/>
                <a:gd name="T2" fmla="*/ 2147483647 w 192"/>
                <a:gd name="T3" fmla="*/ 2147483647 h 156"/>
                <a:gd name="T4" fmla="*/ 2147483647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7" name="Freeform 19"/>
            <p:cNvSpPr>
              <a:spLocks/>
            </p:cNvSpPr>
            <p:nvPr/>
          </p:nvSpPr>
          <p:spPr bwMode="auto">
            <a:xfrm>
              <a:off x="799887" y="6657975"/>
              <a:ext cx="254000" cy="119063"/>
            </a:xfrm>
            <a:custGeom>
              <a:avLst/>
              <a:gdLst>
                <a:gd name="T0" fmla="*/ 0 w 252"/>
                <a:gd name="T1" fmla="*/ 0 h 144"/>
                <a:gd name="T2" fmla="*/ 2147483647 w 252"/>
                <a:gd name="T3" fmla="*/ 2147483647 h 144"/>
                <a:gd name="T4" fmla="*/ 2147483647 w 252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8" name="Freeform 20"/>
            <p:cNvSpPr>
              <a:spLocks/>
            </p:cNvSpPr>
            <p:nvPr/>
          </p:nvSpPr>
          <p:spPr bwMode="auto">
            <a:xfrm>
              <a:off x="799887" y="6657975"/>
              <a:ext cx="146050" cy="200025"/>
            </a:xfrm>
            <a:custGeom>
              <a:avLst/>
              <a:gdLst>
                <a:gd name="T0" fmla="*/ 0 w 144"/>
                <a:gd name="T1" fmla="*/ 0 h 240"/>
                <a:gd name="T2" fmla="*/ 2147483647 w 144"/>
                <a:gd name="T3" fmla="*/ 2147483647 h 240"/>
                <a:gd name="T4" fmla="*/ 2147483647 w 144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9" name="Freeform 21"/>
            <p:cNvSpPr>
              <a:spLocks/>
            </p:cNvSpPr>
            <p:nvPr/>
          </p:nvSpPr>
          <p:spPr bwMode="auto">
            <a:xfrm>
              <a:off x="799887" y="6657975"/>
              <a:ext cx="49212" cy="200025"/>
            </a:xfrm>
            <a:custGeom>
              <a:avLst/>
              <a:gdLst>
                <a:gd name="T0" fmla="*/ 0 w 48"/>
                <a:gd name="T1" fmla="*/ 0 h 240"/>
                <a:gd name="T2" fmla="*/ 2147483647 w 48"/>
                <a:gd name="T3" fmla="*/ 2147483647 h 240"/>
                <a:gd name="T4" fmla="*/ 0 w 48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Freeform 22"/>
            <p:cNvSpPr>
              <a:spLocks/>
            </p:cNvSpPr>
            <p:nvPr/>
          </p:nvSpPr>
          <p:spPr bwMode="auto">
            <a:xfrm>
              <a:off x="825287" y="6037263"/>
              <a:ext cx="52387" cy="180975"/>
            </a:xfrm>
            <a:custGeom>
              <a:avLst/>
              <a:gdLst>
                <a:gd name="T0" fmla="*/ 0 w 52"/>
                <a:gd name="T1" fmla="*/ 2147483647 h 216"/>
                <a:gd name="T2" fmla="*/ 2147483647 w 52"/>
                <a:gd name="T3" fmla="*/ 2147483647 h 216"/>
                <a:gd name="T4" fmla="*/ 2147483647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13" name="Csoportba foglalás 46"/>
          <p:cNvGrpSpPr>
            <a:grpSpLocks/>
          </p:cNvGrpSpPr>
          <p:nvPr/>
        </p:nvGrpSpPr>
        <p:grpSpPr bwMode="auto">
          <a:xfrm>
            <a:off x="265113" y="2571750"/>
            <a:ext cx="833437" cy="820738"/>
            <a:chOff x="220449" y="6037263"/>
            <a:chExt cx="833438" cy="820737"/>
          </a:xfrm>
        </p:grpSpPr>
        <p:sp>
          <p:nvSpPr>
            <p:cNvPr id="25651" name="Line 13"/>
            <p:cNvSpPr>
              <a:spLocks noChangeShapeType="1"/>
            </p:cNvSpPr>
            <p:nvPr/>
          </p:nvSpPr>
          <p:spPr bwMode="auto">
            <a:xfrm flipV="1">
              <a:off x="220449" y="6218238"/>
              <a:ext cx="628650" cy="239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2" name="Line 14"/>
            <p:cNvSpPr>
              <a:spLocks noChangeShapeType="1"/>
            </p:cNvSpPr>
            <p:nvPr/>
          </p:nvSpPr>
          <p:spPr bwMode="auto">
            <a:xfrm>
              <a:off x="220449" y="6457950"/>
              <a:ext cx="628650" cy="239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3" name="Oval 15"/>
            <p:cNvSpPr>
              <a:spLocks noChangeArrowheads="1"/>
            </p:cNvSpPr>
            <p:nvPr/>
          </p:nvSpPr>
          <p:spPr bwMode="auto">
            <a:xfrm>
              <a:off x="703049" y="6257925"/>
              <a:ext cx="193675" cy="400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4" name="Oval 16"/>
            <p:cNvSpPr>
              <a:spLocks noChangeArrowheads="1"/>
            </p:cNvSpPr>
            <p:nvPr/>
          </p:nvSpPr>
          <p:spPr bwMode="auto">
            <a:xfrm>
              <a:off x="799887" y="6337300"/>
              <a:ext cx="96837" cy="2397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5" name="Freeform 17"/>
            <p:cNvSpPr>
              <a:spLocks/>
            </p:cNvSpPr>
            <p:nvPr/>
          </p:nvSpPr>
          <p:spPr bwMode="auto">
            <a:xfrm>
              <a:off x="799887" y="6057900"/>
              <a:ext cx="146050" cy="160338"/>
            </a:xfrm>
            <a:custGeom>
              <a:avLst/>
              <a:gdLst>
                <a:gd name="T0" fmla="*/ 0 w 144"/>
                <a:gd name="T1" fmla="*/ 2147483647 h 192"/>
                <a:gd name="T2" fmla="*/ 2147483647 w 144"/>
                <a:gd name="T3" fmla="*/ 2147483647 h 192"/>
                <a:gd name="T4" fmla="*/ 2147483647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6" name="Freeform 18"/>
            <p:cNvSpPr>
              <a:spLocks/>
            </p:cNvSpPr>
            <p:nvPr/>
          </p:nvSpPr>
          <p:spPr bwMode="auto">
            <a:xfrm>
              <a:off x="849099" y="6088063"/>
              <a:ext cx="193675" cy="130175"/>
            </a:xfrm>
            <a:custGeom>
              <a:avLst/>
              <a:gdLst>
                <a:gd name="T0" fmla="*/ 0 w 192"/>
                <a:gd name="T1" fmla="*/ 2147483647 h 156"/>
                <a:gd name="T2" fmla="*/ 2147483647 w 192"/>
                <a:gd name="T3" fmla="*/ 2147483647 h 156"/>
                <a:gd name="T4" fmla="*/ 2147483647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7" name="Freeform 19"/>
            <p:cNvSpPr>
              <a:spLocks/>
            </p:cNvSpPr>
            <p:nvPr/>
          </p:nvSpPr>
          <p:spPr bwMode="auto">
            <a:xfrm>
              <a:off x="799887" y="6657975"/>
              <a:ext cx="254000" cy="119063"/>
            </a:xfrm>
            <a:custGeom>
              <a:avLst/>
              <a:gdLst>
                <a:gd name="T0" fmla="*/ 0 w 252"/>
                <a:gd name="T1" fmla="*/ 0 h 144"/>
                <a:gd name="T2" fmla="*/ 2147483647 w 252"/>
                <a:gd name="T3" fmla="*/ 2147483647 h 144"/>
                <a:gd name="T4" fmla="*/ 2147483647 w 252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8" name="Freeform 20"/>
            <p:cNvSpPr>
              <a:spLocks/>
            </p:cNvSpPr>
            <p:nvPr/>
          </p:nvSpPr>
          <p:spPr bwMode="auto">
            <a:xfrm>
              <a:off x="799887" y="6657975"/>
              <a:ext cx="146050" cy="200025"/>
            </a:xfrm>
            <a:custGeom>
              <a:avLst/>
              <a:gdLst>
                <a:gd name="T0" fmla="*/ 0 w 144"/>
                <a:gd name="T1" fmla="*/ 0 h 240"/>
                <a:gd name="T2" fmla="*/ 2147483647 w 144"/>
                <a:gd name="T3" fmla="*/ 2147483647 h 240"/>
                <a:gd name="T4" fmla="*/ 2147483647 w 144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9" name="Freeform 21"/>
            <p:cNvSpPr>
              <a:spLocks/>
            </p:cNvSpPr>
            <p:nvPr/>
          </p:nvSpPr>
          <p:spPr bwMode="auto">
            <a:xfrm>
              <a:off x="799887" y="6657975"/>
              <a:ext cx="49212" cy="200025"/>
            </a:xfrm>
            <a:custGeom>
              <a:avLst/>
              <a:gdLst>
                <a:gd name="T0" fmla="*/ 0 w 48"/>
                <a:gd name="T1" fmla="*/ 0 h 240"/>
                <a:gd name="T2" fmla="*/ 2147483647 w 48"/>
                <a:gd name="T3" fmla="*/ 2147483647 h 240"/>
                <a:gd name="T4" fmla="*/ 0 w 48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0" name="Freeform 22"/>
            <p:cNvSpPr>
              <a:spLocks/>
            </p:cNvSpPr>
            <p:nvPr/>
          </p:nvSpPr>
          <p:spPr bwMode="auto">
            <a:xfrm>
              <a:off x="825287" y="6037263"/>
              <a:ext cx="52387" cy="180975"/>
            </a:xfrm>
            <a:custGeom>
              <a:avLst/>
              <a:gdLst>
                <a:gd name="T0" fmla="*/ 0 w 52"/>
                <a:gd name="T1" fmla="*/ 2147483647 h 216"/>
                <a:gd name="T2" fmla="*/ 2147483647 w 52"/>
                <a:gd name="T3" fmla="*/ 2147483647 h 216"/>
                <a:gd name="T4" fmla="*/ 2147483647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5614" name="Egyenes összekötő nyíllal 64"/>
          <p:cNvCxnSpPr>
            <a:cxnSpLocks noChangeShapeType="1"/>
          </p:cNvCxnSpPr>
          <p:nvPr/>
        </p:nvCxnSpPr>
        <p:spPr bwMode="auto">
          <a:xfrm>
            <a:off x="1195388" y="2992438"/>
            <a:ext cx="7556500" cy="63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Ellipszis 67"/>
          <p:cNvSpPr>
            <a:spLocks noChangeArrowheads="1"/>
          </p:cNvSpPr>
          <p:nvPr/>
        </p:nvSpPr>
        <p:spPr bwMode="auto">
          <a:xfrm>
            <a:off x="6218238" y="1903413"/>
            <a:ext cx="2209800" cy="2209800"/>
          </a:xfrm>
          <a:prstGeom prst="ellipse">
            <a:avLst/>
          </a:prstGeom>
          <a:noFill/>
          <a:ln w="1905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16" name="Ellipszis 73"/>
          <p:cNvSpPr>
            <a:spLocks noChangeArrowheads="1"/>
          </p:cNvSpPr>
          <p:nvPr/>
        </p:nvSpPr>
        <p:spPr bwMode="auto">
          <a:xfrm>
            <a:off x="5524500" y="1903413"/>
            <a:ext cx="2211388" cy="2209800"/>
          </a:xfrm>
          <a:prstGeom prst="ellipse">
            <a:avLst/>
          </a:prstGeom>
          <a:noFill/>
          <a:ln w="1905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17" name="Ellipszis 74"/>
          <p:cNvSpPr>
            <a:spLocks noChangeArrowheads="1"/>
          </p:cNvSpPr>
          <p:nvPr/>
        </p:nvSpPr>
        <p:spPr bwMode="auto">
          <a:xfrm>
            <a:off x="4910138" y="1887538"/>
            <a:ext cx="2209800" cy="2211387"/>
          </a:xfrm>
          <a:prstGeom prst="ellipse">
            <a:avLst/>
          </a:prstGeom>
          <a:noFill/>
          <a:ln w="1905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18" name="Ellipszis 75"/>
          <p:cNvSpPr>
            <a:spLocks noChangeArrowheads="1"/>
          </p:cNvSpPr>
          <p:nvPr/>
        </p:nvSpPr>
        <p:spPr bwMode="auto">
          <a:xfrm>
            <a:off x="1425575" y="1052513"/>
            <a:ext cx="2209800" cy="2211387"/>
          </a:xfrm>
          <a:prstGeom prst="ellipse">
            <a:avLst/>
          </a:prstGeom>
          <a:noFill/>
          <a:ln w="1905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19" name="Ellipszis 76"/>
          <p:cNvSpPr>
            <a:spLocks noChangeArrowheads="1"/>
          </p:cNvSpPr>
          <p:nvPr/>
        </p:nvSpPr>
        <p:spPr bwMode="auto">
          <a:xfrm>
            <a:off x="2303463" y="2708275"/>
            <a:ext cx="2209800" cy="2211388"/>
          </a:xfrm>
          <a:prstGeom prst="ellipse">
            <a:avLst/>
          </a:prstGeom>
          <a:noFill/>
          <a:ln w="1905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20" name="Ellipszis 81"/>
          <p:cNvSpPr>
            <a:spLocks noChangeArrowheads="1"/>
          </p:cNvSpPr>
          <p:nvPr/>
        </p:nvSpPr>
        <p:spPr bwMode="auto">
          <a:xfrm>
            <a:off x="2190750" y="1844675"/>
            <a:ext cx="679450" cy="67945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21" name="Ellipszis 82"/>
          <p:cNvSpPr>
            <a:spLocks noChangeArrowheads="1"/>
          </p:cNvSpPr>
          <p:nvPr/>
        </p:nvSpPr>
        <p:spPr bwMode="auto">
          <a:xfrm>
            <a:off x="3054350" y="3505200"/>
            <a:ext cx="679450" cy="67945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22" name="Ellipszis 83"/>
          <p:cNvSpPr>
            <a:spLocks noChangeArrowheads="1"/>
          </p:cNvSpPr>
          <p:nvPr/>
        </p:nvSpPr>
        <p:spPr bwMode="auto">
          <a:xfrm>
            <a:off x="5616575" y="2659063"/>
            <a:ext cx="677863" cy="67945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23" name="Ellipszis 84"/>
          <p:cNvSpPr>
            <a:spLocks noChangeArrowheads="1"/>
          </p:cNvSpPr>
          <p:nvPr/>
        </p:nvSpPr>
        <p:spPr bwMode="auto">
          <a:xfrm>
            <a:off x="6978650" y="2678113"/>
            <a:ext cx="679450" cy="67945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5624" name="Ellipszis 85"/>
          <p:cNvSpPr>
            <a:spLocks noChangeArrowheads="1"/>
          </p:cNvSpPr>
          <p:nvPr/>
        </p:nvSpPr>
        <p:spPr bwMode="auto">
          <a:xfrm>
            <a:off x="6294438" y="2673350"/>
            <a:ext cx="679450" cy="67945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87" name="Ellipszis 86"/>
          <p:cNvSpPr>
            <a:spLocks noChangeArrowheads="1"/>
          </p:cNvSpPr>
          <p:nvPr/>
        </p:nvSpPr>
        <p:spPr bwMode="auto">
          <a:xfrm>
            <a:off x="2190750" y="1844675"/>
            <a:ext cx="679450" cy="6794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88" name="Ellipszis 87"/>
          <p:cNvSpPr>
            <a:spLocks noChangeArrowheads="1"/>
          </p:cNvSpPr>
          <p:nvPr/>
        </p:nvSpPr>
        <p:spPr bwMode="auto">
          <a:xfrm>
            <a:off x="3052763" y="3505200"/>
            <a:ext cx="679450" cy="67945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5" name="Csoportba foglalás 92"/>
          <p:cNvGrpSpPr>
            <a:grpSpLocks/>
          </p:cNvGrpSpPr>
          <p:nvPr/>
        </p:nvGrpSpPr>
        <p:grpSpPr bwMode="auto">
          <a:xfrm>
            <a:off x="5540375" y="2178050"/>
            <a:ext cx="2200275" cy="1646238"/>
            <a:chOff x="5539740" y="2178050"/>
            <a:chExt cx="2201386" cy="1645513"/>
          </a:xfrm>
        </p:grpSpPr>
        <p:sp>
          <p:nvSpPr>
            <p:cNvPr id="25649" name="Szabadkézi sokszög 90"/>
            <p:cNvSpPr>
              <a:spLocks/>
            </p:cNvSpPr>
            <p:nvPr/>
          </p:nvSpPr>
          <p:spPr bwMode="auto">
            <a:xfrm>
              <a:off x="5539740" y="2178050"/>
              <a:ext cx="2194560" cy="824230"/>
            </a:xfrm>
            <a:custGeom>
              <a:avLst/>
              <a:gdLst>
                <a:gd name="T0" fmla="*/ 0 w 2194560"/>
                <a:gd name="T1" fmla="*/ 824230 h 824230"/>
                <a:gd name="T2" fmla="*/ 502920 w 2194560"/>
                <a:gd name="T3" fmla="*/ 115570 h 824230"/>
                <a:gd name="T4" fmla="*/ 1135380 w 2194560"/>
                <a:gd name="T5" fmla="*/ 222250 h 824230"/>
                <a:gd name="T6" fmla="*/ 1752600 w 2194560"/>
                <a:gd name="T7" fmla="*/ 100330 h 824230"/>
                <a:gd name="T8" fmla="*/ 2194560 w 2194560"/>
                <a:gd name="T9" fmla="*/ 824230 h 824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4560"/>
                <a:gd name="T16" fmla="*/ 0 h 824230"/>
                <a:gd name="T17" fmla="*/ 2194560 w 2194560"/>
                <a:gd name="T18" fmla="*/ 824230 h 824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4560" h="824230">
                  <a:moveTo>
                    <a:pt x="0" y="824230"/>
                  </a:moveTo>
                  <a:cubicBezTo>
                    <a:pt x="51477" y="394325"/>
                    <a:pt x="313690" y="215900"/>
                    <a:pt x="502920" y="115570"/>
                  </a:cubicBezTo>
                  <a:cubicBezTo>
                    <a:pt x="692150" y="15240"/>
                    <a:pt x="927100" y="224790"/>
                    <a:pt x="1135380" y="222250"/>
                  </a:cubicBezTo>
                  <a:cubicBezTo>
                    <a:pt x="1343660" y="219710"/>
                    <a:pt x="1576070" y="0"/>
                    <a:pt x="1752600" y="100330"/>
                  </a:cubicBezTo>
                  <a:cubicBezTo>
                    <a:pt x="1929130" y="200660"/>
                    <a:pt x="2145365" y="379085"/>
                    <a:pt x="2194560" y="82423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Szabadkézi sokszög 91"/>
            <p:cNvSpPr>
              <a:spLocks/>
            </p:cNvSpPr>
            <p:nvPr/>
          </p:nvSpPr>
          <p:spPr bwMode="auto">
            <a:xfrm rot="10800000">
              <a:off x="5546566" y="2999333"/>
              <a:ext cx="2194560" cy="824230"/>
            </a:xfrm>
            <a:custGeom>
              <a:avLst/>
              <a:gdLst>
                <a:gd name="T0" fmla="*/ 0 w 2194560"/>
                <a:gd name="T1" fmla="*/ 824230 h 824230"/>
                <a:gd name="T2" fmla="*/ 502920 w 2194560"/>
                <a:gd name="T3" fmla="*/ 115570 h 824230"/>
                <a:gd name="T4" fmla="*/ 1135380 w 2194560"/>
                <a:gd name="T5" fmla="*/ 222250 h 824230"/>
                <a:gd name="T6" fmla="*/ 1752600 w 2194560"/>
                <a:gd name="T7" fmla="*/ 100330 h 824230"/>
                <a:gd name="T8" fmla="*/ 2194560 w 2194560"/>
                <a:gd name="T9" fmla="*/ 824230 h 824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4560"/>
                <a:gd name="T16" fmla="*/ 0 h 824230"/>
                <a:gd name="T17" fmla="*/ 2194560 w 2194560"/>
                <a:gd name="T18" fmla="*/ 824230 h 824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4560" h="824230">
                  <a:moveTo>
                    <a:pt x="0" y="824230"/>
                  </a:moveTo>
                  <a:cubicBezTo>
                    <a:pt x="51477" y="394325"/>
                    <a:pt x="313690" y="215900"/>
                    <a:pt x="502920" y="115570"/>
                  </a:cubicBezTo>
                  <a:cubicBezTo>
                    <a:pt x="692150" y="15240"/>
                    <a:pt x="927100" y="224790"/>
                    <a:pt x="1135380" y="222250"/>
                  </a:cubicBezTo>
                  <a:cubicBezTo>
                    <a:pt x="1343660" y="219710"/>
                    <a:pt x="1576070" y="0"/>
                    <a:pt x="1752600" y="100330"/>
                  </a:cubicBezTo>
                  <a:cubicBezTo>
                    <a:pt x="1929130" y="200660"/>
                    <a:pt x="2145365" y="379085"/>
                    <a:pt x="2194560" y="82423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28" name="Szövegdoboz 72"/>
          <p:cNvSpPr txBox="1">
            <a:spLocks noChangeArrowheads="1"/>
          </p:cNvSpPr>
          <p:nvPr/>
        </p:nvSpPr>
        <p:spPr bwMode="auto">
          <a:xfrm>
            <a:off x="1258888" y="4149725"/>
            <a:ext cx="287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hu-HU" altLang="en-US"/>
              <a:t>f</a:t>
            </a:r>
            <a:endParaRPr lang="en-US" altLang="en-US"/>
          </a:p>
        </p:txBody>
      </p:sp>
      <p:sp>
        <p:nvSpPr>
          <p:cNvPr id="89" name="Ellipszis 88"/>
          <p:cNvSpPr>
            <a:spLocks noChangeArrowheads="1"/>
          </p:cNvSpPr>
          <p:nvPr/>
        </p:nvSpPr>
        <p:spPr bwMode="auto">
          <a:xfrm>
            <a:off x="1543050" y="578008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90" name="Egyenes összekötő nyíllal 89"/>
          <p:cNvCxnSpPr>
            <a:cxnSpLocks noChangeShapeType="1"/>
            <a:stCxn id="89" idx="4"/>
          </p:cNvCxnSpPr>
          <p:nvPr/>
        </p:nvCxnSpPr>
        <p:spPr bwMode="auto">
          <a:xfrm>
            <a:off x="1617663" y="5899150"/>
            <a:ext cx="1587" cy="5540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Ellipszis 97"/>
          <p:cNvSpPr>
            <a:spLocks noChangeArrowheads="1"/>
          </p:cNvSpPr>
          <p:nvPr/>
        </p:nvSpPr>
        <p:spPr bwMode="auto">
          <a:xfrm>
            <a:off x="2051050" y="5770563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99" name="Egyenes összekötő nyíllal 98"/>
          <p:cNvCxnSpPr>
            <a:cxnSpLocks noChangeShapeType="1"/>
            <a:stCxn id="98" idx="4"/>
          </p:cNvCxnSpPr>
          <p:nvPr/>
        </p:nvCxnSpPr>
        <p:spPr bwMode="auto">
          <a:xfrm flipH="1">
            <a:off x="2124075" y="5889625"/>
            <a:ext cx="1588" cy="34766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Ellipszis 101"/>
          <p:cNvSpPr>
            <a:spLocks noChangeArrowheads="1"/>
          </p:cNvSpPr>
          <p:nvPr/>
        </p:nvSpPr>
        <p:spPr bwMode="auto">
          <a:xfrm>
            <a:off x="2555875" y="5776913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03" name="Egyenes összekötő nyíllal 102"/>
          <p:cNvCxnSpPr>
            <a:cxnSpLocks noChangeShapeType="1"/>
            <a:stCxn id="102" idx="4"/>
          </p:cNvCxnSpPr>
          <p:nvPr/>
        </p:nvCxnSpPr>
        <p:spPr bwMode="auto">
          <a:xfrm flipH="1">
            <a:off x="2627313" y="5895975"/>
            <a:ext cx="3175" cy="1254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Ellipszis 103"/>
          <p:cNvSpPr>
            <a:spLocks noChangeArrowheads="1"/>
          </p:cNvSpPr>
          <p:nvPr/>
        </p:nvSpPr>
        <p:spPr bwMode="auto">
          <a:xfrm>
            <a:off x="3059113" y="578008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05" name="Egyenes összekötő nyíllal 104"/>
          <p:cNvCxnSpPr>
            <a:cxnSpLocks noChangeShapeType="1"/>
            <a:stCxn id="104" idx="4"/>
          </p:cNvCxnSpPr>
          <p:nvPr/>
        </p:nvCxnSpPr>
        <p:spPr bwMode="auto">
          <a:xfrm flipH="1">
            <a:off x="3132138" y="5899150"/>
            <a:ext cx="1587" cy="1222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Ellipszis 105"/>
          <p:cNvSpPr>
            <a:spLocks noChangeArrowheads="1"/>
          </p:cNvSpPr>
          <p:nvPr/>
        </p:nvSpPr>
        <p:spPr bwMode="auto">
          <a:xfrm>
            <a:off x="3559175" y="578008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07" name="Egyenes összekötő nyíllal 106"/>
          <p:cNvCxnSpPr>
            <a:cxnSpLocks noChangeShapeType="1"/>
            <a:stCxn id="106" idx="4"/>
          </p:cNvCxnSpPr>
          <p:nvPr/>
        </p:nvCxnSpPr>
        <p:spPr bwMode="auto">
          <a:xfrm>
            <a:off x="3633788" y="5899150"/>
            <a:ext cx="1587" cy="19367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Ellipszis 107"/>
          <p:cNvSpPr>
            <a:spLocks noChangeArrowheads="1"/>
          </p:cNvSpPr>
          <p:nvPr/>
        </p:nvSpPr>
        <p:spPr bwMode="auto">
          <a:xfrm>
            <a:off x="4067175" y="578643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09" name="Egyenes összekötő nyíllal 108"/>
          <p:cNvCxnSpPr>
            <a:cxnSpLocks noChangeShapeType="1"/>
            <a:stCxn id="108" idx="4"/>
            <a:endCxn id="25611" idx="4"/>
          </p:cNvCxnSpPr>
          <p:nvPr/>
        </p:nvCxnSpPr>
        <p:spPr bwMode="auto">
          <a:xfrm>
            <a:off x="4141788" y="5905500"/>
            <a:ext cx="3175" cy="5064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Ellipszis 109"/>
          <p:cNvSpPr>
            <a:spLocks noChangeArrowheads="1"/>
          </p:cNvSpPr>
          <p:nvPr/>
        </p:nvSpPr>
        <p:spPr bwMode="auto">
          <a:xfrm>
            <a:off x="4567238" y="579278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11" name="Egyenes összekötő nyíllal 110"/>
          <p:cNvCxnSpPr>
            <a:cxnSpLocks noChangeShapeType="1"/>
            <a:stCxn id="110" idx="4"/>
          </p:cNvCxnSpPr>
          <p:nvPr/>
        </p:nvCxnSpPr>
        <p:spPr bwMode="auto">
          <a:xfrm>
            <a:off x="4641850" y="5911850"/>
            <a:ext cx="1588" cy="5413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Ellipszis 111"/>
          <p:cNvSpPr>
            <a:spLocks noChangeArrowheads="1"/>
          </p:cNvSpPr>
          <p:nvPr/>
        </p:nvSpPr>
        <p:spPr bwMode="auto">
          <a:xfrm>
            <a:off x="5076825" y="579913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13" name="Egyenes összekötő nyíllal 112"/>
          <p:cNvCxnSpPr>
            <a:cxnSpLocks noChangeShapeType="1"/>
            <a:stCxn id="112" idx="4"/>
          </p:cNvCxnSpPr>
          <p:nvPr/>
        </p:nvCxnSpPr>
        <p:spPr bwMode="auto">
          <a:xfrm>
            <a:off x="5151438" y="5918200"/>
            <a:ext cx="15875" cy="5159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" name="Ellipszis 113"/>
          <p:cNvSpPr>
            <a:spLocks noChangeArrowheads="1"/>
          </p:cNvSpPr>
          <p:nvPr/>
        </p:nvSpPr>
        <p:spPr bwMode="auto">
          <a:xfrm>
            <a:off x="5575300" y="5799138"/>
            <a:ext cx="149225" cy="119062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15" name="Egyenes összekötő nyíllal 114"/>
          <p:cNvCxnSpPr>
            <a:cxnSpLocks noChangeShapeType="1"/>
            <a:stCxn id="114" idx="4"/>
          </p:cNvCxnSpPr>
          <p:nvPr/>
        </p:nvCxnSpPr>
        <p:spPr bwMode="auto">
          <a:xfrm>
            <a:off x="5649913" y="5918200"/>
            <a:ext cx="3175" cy="1730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Ellipszis 128"/>
          <p:cNvSpPr>
            <a:spLocks noChangeArrowheads="1"/>
          </p:cNvSpPr>
          <p:nvPr/>
        </p:nvSpPr>
        <p:spPr bwMode="auto">
          <a:xfrm>
            <a:off x="6021388" y="5800725"/>
            <a:ext cx="149225" cy="119063"/>
          </a:xfrm>
          <a:prstGeom prst="ellipse">
            <a:avLst/>
          </a:prstGeom>
          <a:solidFill>
            <a:srgbClr val="FF33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1800">
              <a:latin typeface="Tahoma" panose="020B0604030504040204" pitchFamily="34" charset="0"/>
            </a:endParaRPr>
          </a:p>
        </p:txBody>
      </p:sp>
      <p:cxnSp>
        <p:nvCxnSpPr>
          <p:cNvPr id="130" name="Egyenes összekötő nyíllal 129"/>
          <p:cNvCxnSpPr>
            <a:cxnSpLocks noChangeShapeType="1"/>
            <a:stCxn id="129" idx="0"/>
          </p:cNvCxnSpPr>
          <p:nvPr/>
        </p:nvCxnSpPr>
        <p:spPr bwMode="auto">
          <a:xfrm flipH="1" flipV="1">
            <a:off x="6084888" y="5229225"/>
            <a:ext cx="11112" cy="5715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003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8" grpId="0" animBg="1"/>
      <p:bldP spid="102" grpId="0" animBg="1"/>
      <p:bldP spid="104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Házihoz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legyen </a:t>
            </a:r>
            <a:r>
              <a:rPr lang="hu-HU" dirty="0" err="1" smtClean="0"/>
              <a:t>Phong</a:t>
            </a:r>
            <a:r>
              <a:rPr lang="hu-HU" dirty="0" smtClean="0"/>
              <a:t> BRDF vagy </a:t>
            </a:r>
            <a:r>
              <a:rPr lang="hu-HU" dirty="0" err="1" smtClean="0"/>
              <a:t>env</a:t>
            </a:r>
            <a:r>
              <a:rPr lang="hu-HU" dirty="0" smtClean="0"/>
              <a:t> </a:t>
            </a:r>
            <a:r>
              <a:rPr lang="hu-HU" dirty="0" err="1" smtClean="0"/>
              <a:t>mapping</a:t>
            </a:r>
            <a:endParaRPr lang="hu-HU" dirty="0" smtClean="0"/>
          </a:p>
          <a:p>
            <a:r>
              <a:rPr lang="hu-HU" dirty="0" smtClean="0"/>
              <a:t>legalább 3 labda legyen</a:t>
            </a:r>
          </a:p>
          <a:p>
            <a:r>
              <a:rPr lang="hu-HU" dirty="0" smtClean="0"/>
              <a:t>animálódjanak a labdák középpontjai</a:t>
            </a:r>
          </a:p>
          <a:p>
            <a:r>
              <a:rPr lang="hu-HU" dirty="0" err="1" smtClean="0"/>
              <a:t>Blinn</a:t>
            </a:r>
            <a:r>
              <a:rPr lang="hu-HU" dirty="0" smtClean="0"/>
              <a:t> bázisfüggvény teljesen elég</a:t>
            </a:r>
          </a:p>
          <a:p>
            <a:pPr lvl="1"/>
            <a:r>
              <a:rPr lang="hu-HU" dirty="0" smtClean="0"/>
              <a:t>a többi akkor hasznos ha véges tartójú kell, hogy a </a:t>
            </a:r>
            <a:r>
              <a:rPr lang="hu-HU" dirty="0" err="1" smtClean="0"/>
              <a:t>távoliakat</a:t>
            </a:r>
            <a:r>
              <a:rPr lang="hu-HU" dirty="0" smtClean="0"/>
              <a:t> ne kelljen hozzáadni</a:t>
            </a:r>
          </a:p>
          <a:p>
            <a:r>
              <a:rPr lang="hu-HU" dirty="0" smtClean="0"/>
              <a:t>Gradiens számítása analitikusan</a:t>
            </a:r>
          </a:p>
          <a:p>
            <a:pPr lvl="1"/>
            <a:r>
              <a:rPr lang="hu-HU" dirty="0" smtClean="0"/>
              <a:t>nem differenciákkal közelítve</a:t>
            </a:r>
          </a:p>
        </p:txBody>
      </p:sp>
    </p:spTree>
    <p:extLst>
      <p:ext uri="{BB962C8B-B14F-4D97-AF65-F5344CB8AC3E}">
        <p14:creationId xmlns:p14="http://schemas.microsoft.com/office/powerpoint/2010/main" val="120883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5891</TotalTime>
  <Words>95</Words>
  <Application>Microsoft Office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Tahoma</vt:lpstr>
      <vt:lpstr>Consolas</vt:lpstr>
      <vt:lpstr>Monotype Sorts</vt:lpstr>
      <vt:lpstr>Calibri</vt:lpstr>
      <vt:lpstr>Times New Roman</vt:lpstr>
      <vt:lpstr>Whipsmart</vt:lpstr>
      <vt:lpstr>Arial</vt:lpstr>
      <vt:lpstr>Office Theme</vt:lpstr>
      <vt:lpstr>Equation</vt:lpstr>
      <vt:lpstr>Házi feladat metaball ray marching</vt:lpstr>
      <vt:lpstr>Várt eredmény kb.</vt:lpstr>
      <vt:lpstr>Metaball implicit egyenlet általában</vt:lpstr>
      <vt:lpstr>2 metaball: A szintérték hatása</vt:lpstr>
      <vt:lpstr>Lehetséges metaball-súlyfüggvények</vt:lpstr>
      <vt:lpstr>Ray marching</vt:lpstr>
      <vt:lpstr>Házihoz</vt:lpstr>
    </vt:vector>
  </TitlesOfParts>
  <Company>Budapest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158</cp:revision>
  <dcterms:created xsi:type="dcterms:W3CDTF">2017-01-23T15:49:11Z</dcterms:created>
  <dcterms:modified xsi:type="dcterms:W3CDTF">2019-04-30T05:50:00Z</dcterms:modified>
</cp:coreProperties>
</file>